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7"/>
  </p:notesMasterIdLst>
  <p:sldIdLst>
    <p:sldId id="262" r:id="rId2"/>
    <p:sldId id="263" r:id="rId3"/>
    <p:sldId id="273" r:id="rId4"/>
    <p:sldId id="265" r:id="rId5"/>
    <p:sldId id="274" r:id="rId6"/>
    <p:sldId id="261" r:id="rId7"/>
    <p:sldId id="272" r:id="rId8"/>
    <p:sldId id="266" r:id="rId9"/>
    <p:sldId id="258" r:id="rId10"/>
    <p:sldId id="267" r:id="rId11"/>
    <p:sldId id="275" r:id="rId12"/>
    <p:sldId id="269" r:id="rId13"/>
    <p:sldId id="270" r:id="rId14"/>
    <p:sldId id="268" r:id="rId15"/>
    <p:sldId id="26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C0E2"/>
    <a:srgbClr val="F48498"/>
    <a:srgbClr val="6D443E"/>
    <a:srgbClr val="999999"/>
    <a:srgbClr val="323536"/>
    <a:srgbClr val="96C11F"/>
    <a:srgbClr val="545050"/>
    <a:srgbClr val="5B3C89"/>
    <a:srgbClr val="097981"/>
    <a:srgbClr val="96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9" autoAdjust="0"/>
    <p:restoredTop sz="94674" autoAdjust="0"/>
  </p:normalViewPr>
  <p:slideViewPr>
    <p:cSldViewPr snapToGrid="0">
      <p:cViewPr varScale="1">
        <p:scale>
          <a:sx n="65" d="100"/>
          <a:sy n="65" d="100"/>
        </p:scale>
        <p:origin x="6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FF306-930D-4277-B0AD-83020B2D8D86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6B9A-1AF5-4C9E-81EF-EB4A46B9DA4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590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F0FDD-5F3C-46ED-8902-F94716893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0388AA-0FD5-45ED-9719-EC3043A83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6DFB10-5B81-4904-9D49-9D08CBE9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A067-CA96-4A0A-B02B-F5C299DD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CBCF66-5571-48B5-8AC3-0DE5DE9A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738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7563A-7727-471C-A2AD-C28B98CB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DCE836-F73E-4F01-8A8C-B5B6361B2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973A42-1B43-4E6F-B3EA-09BC23E8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DBF43F-230A-4128-8D36-880AA4EA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EE22E9-0205-421C-87C5-BF006D8A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207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2F43CA8-AE04-44ED-98C1-EFDF373E4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24F380-D002-4D6B-AC01-F56A8DD53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F40C1-DCF2-459A-A9A3-65EB8E8C2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06E82E-33AC-489C-9337-7903ED1F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5C327E-8C1B-4359-967C-0C7EBECE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257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85BFC-3958-42E4-A810-8A175C2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485B0C-EC92-4793-997F-57C8C4F9A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8ECCFC-CD29-4012-9104-4F6797E3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3448E5-FCEA-427D-8DCB-4603A589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6F6C9A-12DE-408D-B153-F865FE7D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467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FD33A-E3EC-4DB8-9513-259793A3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C826F6-77C4-4E32-B7AD-B86BCA5E0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D2492B-307A-4113-977C-C85143CB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3EBD91-B920-409A-9F9A-8FFC57C0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BE2A4D-533B-4E07-87DB-92F81248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689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20E8E-B819-4B06-A1FA-D2F46B73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5AF0C-7917-44AD-9B5C-3061515E8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27A8AC-F87A-442F-8ABC-B16170354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E41078-563F-4DAB-8F95-A3C058FE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5AC52D-7B45-4698-BD6E-10BBB25D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61FDC9-E184-4ECA-80CE-C98054D3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852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44C87-6A1A-4C4C-BDBA-5A2FBCEB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FD3CA2-C75D-412C-B0CC-AAD63DAF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36D070-83AA-47A6-BEC6-5FF734BA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23AFA1-7464-41E7-BA8C-36EB4F109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4336F2-D5F5-44A5-A4B3-C03BD3DDA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D1BCAE2-024C-4C02-88F2-AF204C4E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D9FE9E7-17E3-4FCA-9774-5CCAF0A8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1C14C0-88EB-4811-B8A6-ECE7BDB7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399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8330E-607F-4E1A-AF59-3FDD91B6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60C63D-D4C1-458D-897E-870D3F40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B6D174-C497-47CE-929D-D48874B5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C12CED-EB90-4935-A9F1-0F8C702A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578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1F7142-882C-40A1-ACBB-D30C200C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8559CB8-CC4F-4428-8464-77320B1F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F4FE71-15A1-4F8A-8A8F-3678F78C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526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E862A8-4A5A-43DD-97E9-849271B3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046518-CEE2-4B66-89C1-5A5F6AD32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3F2E7B-01D6-43CA-82B7-DD118120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03D549-7960-421B-A620-5863E185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FCE95B-B87D-4D79-A157-27F865D3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FFC887-F5DE-4F90-B589-B0A68B93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562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AECDE-7E87-4DC8-B163-AAAD9E32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BF09F7-43B8-4874-B717-27AF702D9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261FF3-07D8-4F9C-880B-224FE8EB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677C1F-1DD9-4358-8B68-699E76F8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9630C0-057E-4AE7-8042-03D1C93B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65DD6B-F44B-4077-BD12-F4277C3F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43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DA06FBC-42BF-4CC7-9F48-5C6C0C0F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DC0C82-4221-403E-BAA9-592D41C4D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9F109E-2F0A-4001-A802-18E8D64CE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38587-E73A-4541-A56F-8A79D3474B65}" type="datetimeFigureOut">
              <a:rPr lang="fr-FR" smtClean="0"/>
              <a:t>25/05/2021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42FF91-F1C1-484B-87D1-8901D6C08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088C64-7164-45D1-9364-303F2C848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53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s://www.espritcorps.f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a-massages.fr/" TargetMode="External"/><Relationship Id="rId5" Type="http://schemas.openxmlformats.org/officeDocument/2006/relationships/hyperlink" Target="https://www.sensharmonie.com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3E890125-0A48-46CC-A761-38DA3DF5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4"/>
            <a:ext cx="12216864" cy="69480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DE0195-9FD3-436C-8BC8-50DF1612E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90" y="78162"/>
            <a:ext cx="10399569" cy="6858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7214944-954E-4B8F-B8A6-A534CD64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573" y="71929"/>
            <a:ext cx="2849396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BDBBDDE-44D4-4747-BBC0-F096294A4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1830" y="259327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Hensa" panose="00000500000000000000" pitchFamily="50" charset="0"/>
              </a:rPr>
              <a:t>Cahier des charges du projet</a:t>
            </a:r>
            <a:br>
              <a:rPr lang="fr-FR" dirty="0">
                <a:latin typeface="Pontano Sans" pitchFamily="2" charset="0"/>
              </a:rPr>
            </a:br>
            <a:br>
              <a:rPr lang="fr-FR" dirty="0">
                <a:latin typeface="Pontano Sans" pitchFamily="2" charset="0"/>
              </a:rPr>
            </a:br>
            <a:endParaRPr lang="fr-FR" dirty="0">
              <a:latin typeface="Pontano San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CA4874-8875-4375-A060-B569BBBEC438}"/>
              </a:ext>
            </a:extLst>
          </p:cNvPr>
          <p:cNvSpPr/>
          <p:nvPr/>
        </p:nvSpPr>
        <p:spPr>
          <a:xfrm>
            <a:off x="3707597" y="3579076"/>
            <a:ext cx="719620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nsa" panose="00000500000000000000" pitchFamily="50" charset="0"/>
              </a:rPr>
              <a:t>BONHEUR BIEN-ETRE</a:t>
            </a:r>
            <a:r>
              <a:rPr lang="fr-FR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 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D31253DF-A6DE-4E9D-ABD6-D0B4FF1D5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22" y="1449709"/>
            <a:ext cx="4961905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9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40478A8-487F-4927-B59A-21497A474832}"/>
              </a:ext>
            </a:extLst>
          </p:cNvPr>
          <p:cNvSpPr/>
          <p:nvPr/>
        </p:nvSpPr>
        <p:spPr>
          <a:xfrm>
            <a:off x="846725" y="-2621"/>
            <a:ext cx="440356" cy="6858000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32771E-8406-4F30-8A1F-FB097898B2DF}"/>
              </a:ext>
            </a:extLst>
          </p:cNvPr>
          <p:cNvSpPr/>
          <p:nvPr/>
        </p:nvSpPr>
        <p:spPr>
          <a:xfrm>
            <a:off x="363487" y="297983"/>
            <a:ext cx="2840548" cy="1537213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67DFE5-6C14-42C8-B2A0-6BE481F5DB0A}"/>
              </a:ext>
            </a:extLst>
          </p:cNvPr>
          <p:cNvSpPr txBox="1"/>
          <p:nvPr/>
        </p:nvSpPr>
        <p:spPr>
          <a:xfrm>
            <a:off x="385029" y="297983"/>
            <a:ext cx="850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Pontano Sans" pitchFamily="2" charset="0"/>
              </a:rPr>
              <a:t>2</a:t>
            </a:r>
            <a:r>
              <a:rPr lang="fr-FR" b="1" i="0" dirty="0">
                <a:effectLst/>
                <a:latin typeface="Pontano Sans" pitchFamily="2" charset="0"/>
              </a:rPr>
              <a:t>.2. Design :</a:t>
            </a: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sz="1400" i="0" dirty="0">
                <a:effectLst/>
                <a:latin typeface="Pontano Sans" pitchFamily="2" charset="0"/>
              </a:rPr>
              <a:t>Design sobre sur des teintes pastels</a:t>
            </a:r>
            <a:r>
              <a:rPr lang="fr-FR" i="0" dirty="0">
                <a:effectLst/>
                <a:latin typeface="Pontano Sans" pitchFamily="2" charset="0"/>
              </a:rPr>
              <a:t>.</a:t>
            </a:r>
          </a:p>
          <a:p>
            <a:endParaRPr lang="fr-FR" dirty="0">
              <a:latin typeface="Pontano Sans" pitchFamily="2" charset="0"/>
            </a:endParaRPr>
          </a:p>
          <a:p>
            <a:r>
              <a:rPr lang="fr-FR" b="1" i="0" dirty="0">
                <a:effectLst/>
                <a:latin typeface="Pontano Sans" pitchFamily="2" charset="0"/>
              </a:rPr>
              <a:t>2.3. Maquettes desktop:</a:t>
            </a:r>
          </a:p>
          <a:p>
            <a:endParaRPr lang="fr-FR" b="1" dirty="0">
              <a:latin typeface="Pontano Sans" pitchFamily="2" charset="0"/>
            </a:endParaRPr>
          </a:p>
          <a:p>
            <a:endParaRPr lang="fr-FR" b="1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4C187C2B-61B1-4605-B92F-FF5E03BF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80" y="2296055"/>
            <a:ext cx="4995048" cy="3644406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3B77B575-06B3-4256-86E5-C6243096A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413" y="108144"/>
            <a:ext cx="1728990" cy="671397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0AB2E90-C27E-4BEF-A570-BF9ED093E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989" y="0"/>
            <a:ext cx="1832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40478A8-487F-4927-B59A-21497A474832}"/>
              </a:ext>
            </a:extLst>
          </p:cNvPr>
          <p:cNvSpPr/>
          <p:nvPr/>
        </p:nvSpPr>
        <p:spPr>
          <a:xfrm>
            <a:off x="846725" y="-2621"/>
            <a:ext cx="440356" cy="6858000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32771E-8406-4F30-8A1F-FB097898B2DF}"/>
              </a:ext>
            </a:extLst>
          </p:cNvPr>
          <p:cNvSpPr/>
          <p:nvPr/>
        </p:nvSpPr>
        <p:spPr>
          <a:xfrm>
            <a:off x="363487" y="297983"/>
            <a:ext cx="2840548" cy="1537213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67DFE5-6C14-42C8-B2A0-6BE481F5DB0A}"/>
              </a:ext>
            </a:extLst>
          </p:cNvPr>
          <p:cNvSpPr txBox="1"/>
          <p:nvPr/>
        </p:nvSpPr>
        <p:spPr>
          <a:xfrm>
            <a:off x="385029" y="297983"/>
            <a:ext cx="850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Pontano Sans" pitchFamily="2" charset="0"/>
              </a:rPr>
              <a:t>2</a:t>
            </a:r>
            <a:r>
              <a:rPr lang="fr-FR" b="1" i="0" dirty="0">
                <a:effectLst/>
                <a:latin typeface="Pontano Sans" pitchFamily="2" charset="0"/>
              </a:rPr>
              <a:t>.2. Design :</a:t>
            </a: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sz="1400" i="0" dirty="0">
                <a:effectLst/>
                <a:latin typeface="Pontano Sans" pitchFamily="2" charset="0"/>
              </a:rPr>
              <a:t>Design sobre sur des teintes pastels</a:t>
            </a:r>
            <a:r>
              <a:rPr lang="fr-FR" i="0" dirty="0">
                <a:effectLst/>
                <a:latin typeface="Pontano Sans" pitchFamily="2" charset="0"/>
              </a:rPr>
              <a:t>.</a:t>
            </a:r>
          </a:p>
          <a:p>
            <a:endParaRPr lang="fr-FR" dirty="0">
              <a:latin typeface="Pontano Sans" pitchFamily="2" charset="0"/>
            </a:endParaRPr>
          </a:p>
          <a:p>
            <a:r>
              <a:rPr lang="fr-FR" b="1" i="0" dirty="0">
                <a:effectLst/>
                <a:latin typeface="Pontano Sans" pitchFamily="2" charset="0"/>
              </a:rPr>
              <a:t>2.3. Maquettes mobile:</a:t>
            </a:r>
          </a:p>
          <a:p>
            <a:endParaRPr lang="fr-FR" b="1" dirty="0">
              <a:latin typeface="Pontano Sans" pitchFamily="2" charset="0"/>
            </a:endParaRPr>
          </a:p>
          <a:p>
            <a:endParaRPr lang="fr-FR" b="1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AEA9751C-DD1A-4227-80AD-F8DF30F7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44" y="2012200"/>
            <a:ext cx="1619482" cy="456162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56C8A79-485C-491D-AF45-96DEA5E1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679" y="242772"/>
            <a:ext cx="1448285" cy="637245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C3384CB-C32A-4803-A1E4-527EAD11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6" y="132255"/>
            <a:ext cx="1268471" cy="673517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F53E274-F66A-4178-85FC-B2A83752A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700" y="132255"/>
            <a:ext cx="1179701" cy="657910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EE36669F-6938-45CD-9753-BDDFAB83B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356" y="144303"/>
            <a:ext cx="1272386" cy="67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3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7E62A5B-691A-4250-BEF5-D1F32E91C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84" y="-86044"/>
            <a:ext cx="9034272" cy="195372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75FF8CFF-C359-4E70-B959-018D5181939A}"/>
              </a:ext>
            </a:extLst>
          </p:cNvPr>
          <p:cNvSpPr txBox="1">
            <a:spLocks/>
          </p:cNvSpPr>
          <p:nvPr/>
        </p:nvSpPr>
        <p:spPr>
          <a:xfrm>
            <a:off x="250722" y="228488"/>
            <a:ext cx="9144000" cy="1437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atin typeface="Pontano Sans" pitchFamily="2" charset="0"/>
              </a:rPr>
              <a:t>3. Description fonctionnelle et technique</a:t>
            </a:r>
            <a:br>
              <a:rPr lang="fr-FR" b="1" dirty="0">
                <a:solidFill>
                  <a:srgbClr val="7C7B7B"/>
                </a:solidFill>
                <a:latin typeface="Roboto" panose="020B0604020202020204" pitchFamily="2" charset="0"/>
              </a:rPr>
            </a:br>
            <a:endParaRPr lang="fr-FR" dirty="0">
              <a:latin typeface="Pontano Sans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5027DD-BCFA-48A9-BF86-4FD00B6F617C}"/>
              </a:ext>
            </a:extLst>
          </p:cNvPr>
          <p:cNvSpPr txBox="1"/>
          <p:nvPr/>
        </p:nvSpPr>
        <p:spPr>
          <a:xfrm>
            <a:off x="250722" y="1274200"/>
            <a:ext cx="850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Pontano Sans" pitchFamily="2" charset="0"/>
              </a:rPr>
              <a:t>3</a:t>
            </a:r>
            <a:r>
              <a:rPr lang="fr-FR" b="1" i="0" dirty="0">
                <a:effectLst/>
                <a:latin typeface="Pontano Sans" pitchFamily="2" charset="0"/>
              </a:rPr>
              <a:t>.1. </a:t>
            </a:r>
            <a:r>
              <a:rPr lang="fr-FR" b="1" dirty="0">
                <a:latin typeface="Pontano Sans" pitchFamily="2" charset="0"/>
              </a:rPr>
              <a:t>Arborescence du site</a:t>
            </a:r>
            <a:r>
              <a:rPr lang="fr-FR" b="1" i="0" dirty="0">
                <a:effectLst/>
                <a:latin typeface="Pontano Sans" pitchFamily="2" charset="0"/>
              </a:rPr>
              <a:t> :</a:t>
            </a:r>
          </a:p>
          <a:p>
            <a:endParaRPr lang="fr-FR" b="1" dirty="0">
              <a:latin typeface="Pontano Sans" pitchFamily="2" charset="0"/>
            </a:endParaRPr>
          </a:p>
          <a:p>
            <a:endParaRPr lang="fr-FR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57EED9E-3D46-4CA5-B570-243CFE62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975" y="188965"/>
            <a:ext cx="2486025" cy="6543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9571F80-1BD5-48B9-B3EA-F30D769B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22" y="1968911"/>
            <a:ext cx="9991316" cy="361488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84F1632-4E66-49E6-8EB4-F39E75CCE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2" y="5166360"/>
            <a:ext cx="1894418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8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30D9C2D-C234-47D5-80C4-62B33C5FC529}"/>
              </a:ext>
            </a:extLst>
          </p:cNvPr>
          <p:cNvSpPr/>
          <p:nvPr/>
        </p:nvSpPr>
        <p:spPr>
          <a:xfrm>
            <a:off x="6438324" y="-4826"/>
            <a:ext cx="462097" cy="6857999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D37C8F-2B1B-45DA-9145-68932F8D7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049" y="0"/>
            <a:ext cx="4792951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56EACAD-48BF-4AE4-BEA0-C9A50BB9A825}"/>
              </a:ext>
            </a:extLst>
          </p:cNvPr>
          <p:cNvSpPr/>
          <p:nvPr/>
        </p:nvSpPr>
        <p:spPr>
          <a:xfrm>
            <a:off x="6128234" y="2221508"/>
            <a:ext cx="5004822" cy="1704213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A39573-E3AE-4848-A4E7-2B63F22CE7AE}"/>
              </a:ext>
            </a:extLst>
          </p:cNvPr>
          <p:cNvSpPr/>
          <p:nvPr/>
        </p:nvSpPr>
        <p:spPr>
          <a:xfrm>
            <a:off x="6128234" y="1389490"/>
            <a:ext cx="3048603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86E6B-35DF-4F4A-B46F-C513B9289BAF}"/>
              </a:ext>
            </a:extLst>
          </p:cNvPr>
          <p:cNvSpPr/>
          <p:nvPr/>
        </p:nvSpPr>
        <p:spPr>
          <a:xfrm>
            <a:off x="441014" y="199209"/>
            <a:ext cx="5312664" cy="6459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12B6F8-72AD-4E39-8D4F-8DE1C0294706}"/>
              </a:ext>
            </a:extLst>
          </p:cNvPr>
          <p:cNvSpPr txBox="1"/>
          <p:nvPr/>
        </p:nvSpPr>
        <p:spPr>
          <a:xfrm>
            <a:off x="6133575" y="1640007"/>
            <a:ext cx="9966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Pontano Sans" pitchFamily="2" charset="0"/>
              </a:rPr>
              <a:t>3</a:t>
            </a:r>
            <a:r>
              <a:rPr lang="fr-FR" b="1" i="0" dirty="0">
                <a:effectLst/>
                <a:latin typeface="Pontano Sans" pitchFamily="2" charset="0"/>
              </a:rPr>
              <a:t>.2. Description fonctionnelle :</a:t>
            </a: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i="0" dirty="0">
                <a:effectLst/>
                <a:latin typeface="Pontano Sans" pitchFamily="2" charset="0"/>
              </a:rPr>
              <a:t>Le site ne comporte pas de boutique en ligne.</a:t>
            </a:r>
          </a:p>
          <a:p>
            <a:r>
              <a:rPr lang="fr-FR" dirty="0">
                <a:latin typeface="Pontano Sans" pitchFamily="2" charset="0"/>
              </a:rPr>
              <a:t>Uniquement dédié à une présentation des activités.</a:t>
            </a:r>
          </a:p>
          <a:p>
            <a:endParaRPr lang="fr-FR" i="0" dirty="0">
              <a:effectLst/>
              <a:latin typeface="Pontano Sans" pitchFamily="2" charset="0"/>
            </a:endParaRPr>
          </a:p>
          <a:p>
            <a:r>
              <a:rPr lang="fr-FR" i="0" dirty="0">
                <a:effectLst/>
                <a:latin typeface="Pontano Sans" pitchFamily="2" charset="0"/>
              </a:rPr>
              <a:t>Le site sera réalisé avec le CMS « </a:t>
            </a:r>
            <a:r>
              <a:rPr lang="fr-FR" i="0" dirty="0" err="1">
                <a:effectLst/>
                <a:latin typeface="Pontano Sans" pitchFamily="2" charset="0"/>
              </a:rPr>
              <a:t>wordpress</a:t>
            </a:r>
            <a:r>
              <a:rPr lang="fr-FR" i="0" dirty="0">
                <a:effectLst/>
                <a:latin typeface="Pontano Sans" pitchFamily="2" charset="0"/>
              </a:rPr>
              <a:t> » pour </a:t>
            </a:r>
          </a:p>
          <a:p>
            <a:r>
              <a:rPr lang="fr-FR" i="0" dirty="0">
                <a:effectLst/>
                <a:latin typeface="Pontano Sans" pitchFamily="2" charset="0"/>
              </a:rPr>
              <a:t>le client puisse faire des modifications facilement </a:t>
            </a:r>
          </a:p>
          <a:p>
            <a:r>
              <a:rPr lang="fr-FR" i="0" dirty="0">
                <a:effectLst/>
                <a:latin typeface="Pontano Sans" pitchFamily="2" charset="0"/>
              </a:rPr>
              <a:t>et simplement.</a:t>
            </a:r>
          </a:p>
          <a:p>
            <a:endParaRPr lang="fr-FR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  <a:p>
            <a:endParaRPr lang="fr-FR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EFDE37-C0F5-494C-B6E8-8364881F8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00" y="5676241"/>
            <a:ext cx="2192900" cy="111584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4E38651-3031-436C-8752-DA54C0016FB3}"/>
              </a:ext>
            </a:extLst>
          </p:cNvPr>
          <p:cNvSpPr txBox="1"/>
          <p:nvPr/>
        </p:nvSpPr>
        <p:spPr>
          <a:xfrm>
            <a:off x="430334" y="209180"/>
            <a:ext cx="53126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ontano Sans" pitchFamily="2" charset="0"/>
              </a:rPr>
              <a:t>NAVBAR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38887-D47E-496E-B53A-FFC67EA93782}"/>
              </a:ext>
            </a:extLst>
          </p:cNvPr>
          <p:cNvSpPr/>
          <p:nvPr/>
        </p:nvSpPr>
        <p:spPr>
          <a:xfrm>
            <a:off x="708366" y="235776"/>
            <a:ext cx="71686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LOGO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ntano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18E0F7-17D3-43C2-9B90-CD131C424454}"/>
              </a:ext>
            </a:extLst>
          </p:cNvPr>
          <p:cNvSpPr/>
          <p:nvPr/>
        </p:nvSpPr>
        <p:spPr>
          <a:xfrm>
            <a:off x="4769285" y="242876"/>
            <a:ext cx="7697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8D37B-2DE0-4F43-B9D5-DFC448E222E9}"/>
              </a:ext>
            </a:extLst>
          </p:cNvPr>
          <p:cNvSpPr/>
          <p:nvPr/>
        </p:nvSpPr>
        <p:spPr>
          <a:xfrm>
            <a:off x="439761" y="578512"/>
            <a:ext cx="5312664" cy="1266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9ADAD4B-21C0-4CB1-B81A-8D6E229D8FFD}"/>
              </a:ext>
            </a:extLst>
          </p:cNvPr>
          <p:cNvCxnSpPr>
            <a:cxnSpLocks/>
          </p:cNvCxnSpPr>
          <p:nvPr/>
        </p:nvCxnSpPr>
        <p:spPr>
          <a:xfrm flipV="1">
            <a:off x="438508" y="637402"/>
            <a:ext cx="5285636" cy="1207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673170C-DDEC-482F-BEF3-A85B6E07265E}"/>
              </a:ext>
            </a:extLst>
          </p:cNvPr>
          <p:cNvCxnSpPr>
            <a:cxnSpLocks/>
          </p:cNvCxnSpPr>
          <p:nvPr/>
        </p:nvCxnSpPr>
        <p:spPr>
          <a:xfrm>
            <a:off x="411480" y="616220"/>
            <a:ext cx="5312664" cy="12286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92B91-C6AA-4133-AF99-B97ADF074C2F}"/>
              </a:ext>
            </a:extLst>
          </p:cNvPr>
          <p:cNvSpPr/>
          <p:nvPr/>
        </p:nvSpPr>
        <p:spPr>
          <a:xfrm>
            <a:off x="2175920" y="1088351"/>
            <a:ext cx="16498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FOND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A68E15-21C6-4D0F-A284-0582AA739FAF}"/>
              </a:ext>
            </a:extLst>
          </p:cNvPr>
          <p:cNvSpPr/>
          <p:nvPr/>
        </p:nvSpPr>
        <p:spPr>
          <a:xfrm>
            <a:off x="946799" y="785497"/>
            <a:ext cx="7617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TEXTE</a:t>
            </a:r>
            <a:endParaRPr lang="fr-F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ntano San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27214A-96E3-4D7D-BFBD-28853487A12E}"/>
              </a:ext>
            </a:extLst>
          </p:cNvPr>
          <p:cNvSpPr/>
          <p:nvPr/>
        </p:nvSpPr>
        <p:spPr>
          <a:xfrm>
            <a:off x="435674" y="1859181"/>
            <a:ext cx="5312664" cy="7896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87EAE-AC02-4EEF-9F74-0FFB08FC0E3A}"/>
              </a:ext>
            </a:extLst>
          </p:cNvPr>
          <p:cNvSpPr/>
          <p:nvPr/>
        </p:nvSpPr>
        <p:spPr>
          <a:xfrm>
            <a:off x="439761" y="3295889"/>
            <a:ext cx="5312664" cy="895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61ABA2-0B68-4316-B100-98E3AE88396E}"/>
              </a:ext>
            </a:extLst>
          </p:cNvPr>
          <p:cNvSpPr/>
          <p:nvPr/>
        </p:nvSpPr>
        <p:spPr>
          <a:xfrm>
            <a:off x="963918" y="1433987"/>
            <a:ext cx="7617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TEXTE</a:t>
            </a:r>
            <a:endParaRPr lang="fr-F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ntano San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577DE-6BF0-442E-A719-CA446A77AC8B}"/>
              </a:ext>
            </a:extLst>
          </p:cNvPr>
          <p:cNvSpPr/>
          <p:nvPr/>
        </p:nvSpPr>
        <p:spPr>
          <a:xfrm>
            <a:off x="1075219" y="2084753"/>
            <a:ext cx="414889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SECTION 1: PRESENTATION DES MASSAGES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8EF29F-587C-4712-A900-D71381395A51}"/>
              </a:ext>
            </a:extLst>
          </p:cNvPr>
          <p:cNvSpPr/>
          <p:nvPr/>
        </p:nvSpPr>
        <p:spPr>
          <a:xfrm>
            <a:off x="2007606" y="2860400"/>
            <a:ext cx="18998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SECTION 2: TARIFS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EDDFA7-CC09-4585-AF13-19A84ED880ED}"/>
              </a:ext>
            </a:extLst>
          </p:cNvPr>
          <p:cNvSpPr/>
          <p:nvPr/>
        </p:nvSpPr>
        <p:spPr>
          <a:xfrm>
            <a:off x="1555558" y="3609513"/>
            <a:ext cx="280397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SECTION 3: CARTE CADEAUX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084A-97C1-42C4-ADFF-527026109560}"/>
              </a:ext>
            </a:extLst>
          </p:cNvPr>
          <p:cNvSpPr/>
          <p:nvPr/>
        </p:nvSpPr>
        <p:spPr>
          <a:xfrm>
            <a:off x="2007606" y="4361577"/>
            <a:ext cx="208262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SECTION 4: L’EQUIPE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7C57AC-D5DC-4AE8-BE98-1722DEEA02C4}"/>
              </a:ext>
            </a:extLst>
          </p:cNvPr>
          <p:cNvSpPr/>
          <p:nvPr/>
        </p:nvSpPr>
        <p:spPr>
          <a:xfrm>
            <a:off x="435674" y="4783580"/>
            <a:ext cx="5312664" cy="652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2E177F-B11E-44C7-B709-A439D110F476}"/>
              </a:ext>
            </a:extLst>
          </p:cNvPr>
          <p:cNvSpPr/>
          <p:nvPr/>
        </p:nvSpPr>
        <p:spPr>
          <a:xfrm>
            <a:off x="2007606" y="4995100"/>
            <a:ext cx="198644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OU NOUS TROUVER</a:t>
            </a:r>
            <a:endParaRPr lang="fr-F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ntano Sans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FB77C9-CE23-4038-A59F-9C7D0373CCE5}"/>
              </a:ext>
            </a:extLst>
          </p:cNvPr>
          <p:cNvSpPr/>
          <p:nvPr/>
        </p:nvSpPr>
        <p:spPr>
          <a:xfrm>
            <a:off x="2428896" y="5635493"/>
            <a:ext cx="109517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CONTACT</a:t>
            </a:r>
            <a:endParaRPr lang="fr-F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ntano San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89712-3E8F-469B-84B3-119032F02DBF}"/>
              </a:ext>
            </a:extLst>
          </p:cNvPr>
          <p:cNvSpPr/>
          <p:nvPr/>
        </p:nvSpPr>
        <p:spPr>
          <a:xfrm>
            <a:off x="2506642" y="6333132"/>
            <a:ext cx="93968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ntano Sans" pitchFamily="2" charset="0"/>
              </a:rPr>
              <a:t>FOOTER</a:t>
            </a:r>
            <a:endParaRPr lang="fr-F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ntano San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F199CA-E70C-4266-ABC9-16E6F9CB6E49}"/>
              </a:ext>
            </a:extLst>
          </p:cNvPr>
          <p:cNvSpPr/>
          <p:nvPr/>
        </p:nvSpPr>
        <p:spPr>
          <a:xfrm>
            <a:off x="446669" y="6137687"/>
            <a:ext cx="5312664" cy="516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318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867DFE5-6C14-42C8-B2A0-6BE481F5DB0A}"/>
              </a:ext>
            </a:extLst>
          </p:cNvPr>
          <p:cNvSpPr txBox="1"/>
          <p:nvPr/>
        </p:nvSpPr>
        <p:spPr>
          <a:xfrm>
            <a:off x="392093" y="289974"/>
            <a:ext cx="850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Pontano Sans" pitchFamily="2" charset="0"/>
              </a:rPr>
              <a:t>3.3. Informations relatives aux contenus:</a:t>
            </a:r>
          </a:p>
          <a:p>
            <a:endParaRPr lang="fr-FR" b="1" dirty="0">
              <a:latin typeface="Pontano Sans" pitchFamily="2" charset="0"/>
            </a:endParaRPr>
          </a:p>
          <a:p>
            <a:endParaRPr lang="fr-FR" b="1" dirty="0">
              <a:latin typeface="Pontano Sans" pitchFamily="2" charset="0"/>
            </a:endParaRPr>
          </a:p>
          <a:p>
            <a:endParaRPr lang="fr-FR" b="1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EEC384-EE4B-4A07-9947-973D9D7B2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3" y="5090699"/>
            <a:ext cx="827024" cy="118975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BE9BAA8-C777-4AB0-9AD7-8719C5281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21" y="5090699"/>
            <a:ext cx="1080170" cy="11897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D08CC92-32DB-4C27-B91E-F3790641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2" y="316825"/>
            <a:ext cx="2827033" cy="26608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00CD63-060F-445D-96EC-0C7AF79DC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0" y="3029485"/>
            <a:ext cx="3151238" cy="9741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384571B-B5F9-48EA-BE36-EDF76F499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08" y="4663026"/>
            <a:ext cx="4524375" cy="1905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605AAFC-B99A-49B3-8087-20A7F1382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30" y="718011"/>
            <a:ext cx="2226403" cy="31856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24BD28-8A31-4D23-90D1-0A05089D9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77" y="5174302"/>
            <a:ext cx="2631386" cy="133896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D52120F-00AC-4FD4-90AD-9EF55AD511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74" y="581211"/>
            <a:ext cx="2897995" cy="19319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9EE3C6-F96E-4A65-95BA-9B7A1FD87E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63" y="3963896"/>
            <a:ext cx="2341266" cy="29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5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C069735-DD8E-4F13-908D-AEEEAAB8D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2" y="1581382"/>
            <a:ext cx="3244646" cy="21630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6A8524-1C0B-4CB4-A3E4-0F9F8FAD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2" y="3901966"/>
            <a:ext cx="3244647" cy="21630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0B2F73-9AE4-4421-A2FD-A8EE07473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48" y="1570409"/>
            <a:ext cx="3244646" cy="21630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0F1DFA-B3BE-4B32-992A-B9B661B68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48" y="3901966"/>
            <a:ext cx="3244646" cy="216039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98C17FD-ADFC-4DC2-9FAC-24425159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235" y="1581382"/>
            <a:ext cx="2151372" cy="323871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042B389-344C-441C-9E17-A781073BA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94" y="1581382"/>
            <a:ext cx="3244646" cy="216309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12986C8-DA02-4CF2-92BD-3FED6F57FC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94" y="3889799"/>
            <a:ext cx="3244646" cy="217256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0ABA9BF-4B77-4C06-82D1-1A28B9A0935C}"/>
              </a:ext>
            </a:extLst>
          </p:cNvPr>
          <p:cNvSpPr txBox="1"/>
          <p:nvPr/>
        </p:nvSpPr>
        <p:spPr>
          <a:xfrm>
            <a:off x="276133" y="469770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Pontano Sans" pitchFamily="2" charset="0"/>
              </a:rPr>
              <a:t>Photos</a:t>
            </a:r>
            <a:r>
              <a:rPr lang="fr-FR" b="1" dirty="0"/>
              <a:t>: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187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714193A-F3DD-4CD7-8DB9-0404C1B6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87" y="150474"/>
            <a:ext cx="479295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45A013-40DF-4750-952E-7A05CDBB3CD6}"/>
              </a:ext>
            </a:extLst>
          </p:cNvPr>
          <p:cNvSpPr/>
          <p:nvPr/>
        </p:nvSpPr>
        <p:spPr>
          <a:xfrm>
            <a:off x="5216738" y="0"/>
            <a:ext cx="619706" cy="2977767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43559C-0F49-4C7E-B0A2-7DAB4D4D86E1}"/>
              </a:ext>
            </a:extLst>
          </p:cNvPr>
          <p:cNvSpPr/>
          <p:nvPr/>
        </p:nvSpPr>
        <p:spPr>
          <a:xfrm>
            <a:off x="5216738" y="5334182"/>
            <a:ext cx="619706" cy="1528065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9A5329-ACFB-47BB-9318-669215D2B03B}"/>
              </a:ext>
            </a:extLst>
          </p:cNvPr>
          <p:cNvSpPr/>
          <p:nvPr/>
        </p:nvSpPr>
        <p:spPr>
          <a:xfrm>
            <a:off x="3412111" y="2977767"/>
            <a:ext cx="4478275" cy="3451123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00D478-793F-44EA-9DC3-5E2E1BD40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22459"/>
            <a:ext cx="8307092" cy="222244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BDBBDDE-44D4-4747-BBC0-F096294A4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1939" y="806937"/>
            <a:ext cx="9144000" cy="1437969"/>
          </a:xfrm>
        </p:spPr>
        <p:txBody>
          <a:bodyPr>
            <a:normAutofit fontScale="90000"/>
          </a:bodyPr>
          <a:lstStyle/>
          <a:p>
            <a:r>
              <a:rPr lang="fr-FR" sz="4000" b="1" i="0" dirty="0">
                <a:effectLst/>
                <a:latin typeface="Hensa" panose="00000500000000000000" pitchFamily="50" charset="0"/>
              </a:rPr>
              <a:t>1. Présentation d’ensemble du projet</a:t>
            </a:r>
            <a:br>
              <a:rPr lang="fr-FR" b="1" i="0" dirty="0">
                <a:solidFill>
                  <a:srgbClr val="7C7B7B"/>
                </a:solidFill>
                <a:effectLst/>
                <a:latin typeface="Roboto" panose="020B0604020202020204" pitchFamily="2" charset="0"/>
              </a:rPr>
            </a:br>
            <a:endParaRPr lang="fr-FR" dirty="0">
              <a:latin typeface="Pontano San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D288DD-DDE1-4650-AF07-2DC488B63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0" y="5107315"/>
            <a:ext cx="2863043" cy="145684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625931-F9E6-4A63-913C-B875E075D298}"/>
              </a:ext>
            </a:extLst>
          </p:cNvPr>
          <p:cNvSpPr txBox="1"/>
          <p:nvPr/>
        </p:nvSpPr>
        <p:spPr>
          <a:xfrm>
            <a:off x="3543595" y="3142223"/>
            <a:ext cx="42153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>
                <a:effectLst/>
                <a:latin typeface="Pontano Sans" pitchFamily="2" charset="0"/>
              </a:rPr>
              <a:t>1.1. Présentation de l’entreprise :</a:t>
            </a: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dirty="0">
                <a:latin typeface="Pontano Sans" pitchFamily="2" charset="0"/>
              </a:rPr>
              <a:t>Bonheur bien-être est une entreprise de soins et de massages crée par deux amies qui ont décidé de se mettre à leur compte après avoir travaillé pendant plus de 5 ans pour la même entreprise.</a:t>
            </a:r>
          </a:p>
          <a:p>
            <a:endParaRPr lang="fr-FR" dirty="0">
              <a:latin typeface="Pontano Sans" pitchFamily="2" charset="0"/>
            </a:endParaRPr>
          </a:p>
          <a:p>
            <a:r>
              <a:rPr lang="fr-FR" dirty="0">
                <a:latin typeface="Pontano Sans" pitchFamily="2" charset="0"/>
              </a:rPr>
              <a:t>Le but étant de créer un site web pour développer leurs activités et être présent sur les moteurs de recherche.</a:t>
            </a:r>
          </a:p>
          <a:p>
            <a:endParaRPr lang="fr-FR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6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7E8EE8C8-1157-4F1F-8E61-1EE9A3A1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89" y="0"/>
            <a:ext cx="2849396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3C6CAA-0C76-4334-B855-D940C7E7E7B3}"/>
              </a:ext>
            </a:extLst>
          </p:cNvPr>
          <p:cNvSpPr/>
          <p:nvPr/>
        </p:nvSpPr>
        <p:spPr>
          <a:xfrm>
            <a:off x="5511640" y="4253987"/>
            <a:ext cx="619706" cy="2604013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19FD83-BC3A-4FCE-BB22-2AD442403218}"/>
              </a:ext>
            </a:extLst>
          </p:cNvPr>
          <p:cNvSpPr/>
          <p:nvPr/>
        </p:nvSpPr>
        <p:spPr>
          <a:xfrm>
            <a:off x="5505517" y="2765104"/>
            <a:ext cx="619706" cy="2977767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781F0-6487-41C5-BBE0-A14BA9715CA7}"/>
              </a:ext>
            </a:extLst>
          </p:cNvPr>
          <p:cNvSpPr/>
          <p:nvPr/>
        </p:nvSpPr>
        <p:spPr>
          <a:xfrm>
            <a:off x="4339783" y="4532581"/>
            <a:ext cx="3748477" cy="1440518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2FC26E-28E6-481F-8CCF-335E8C09C58E}"/>
              </a:ext>
            </a:extLst>
          </p:cNvPr>
          <p:cNvSpPr/>
          <p:nvPr/>
        </p:nvSpPr>
        <p:spPr>
          <a:xfrm>
            <a:off x="5499394" y="0"/>
            <a:ext cx="619706" cy="2977767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CF7DE7-B007-4DED-A4A8-7B6DB651868E}"/>
              </a:ext>
            </a:extLst>
          </p:cNvPr>
          <p:cNvSpPr/>
          <p:nvPr/>
        </p:nvSpPr>
        <p:spPr>
          <a:xfrm>
            <a:off x="309853" y="2109020"/>
            <a:ext cx="6881854" cy="1755058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65E6A36-DF52-42F1-A75C-73B07E2E3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99569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9FD7F97-610B-4117-9B22-ED29915F7D03}"/>
              </a:ext>
            </a:extLst>
          </p:cNvPr>
          <p:cNvSpPr txBox="1"/>
          <p:nvPr/>
        </p:nvSpPr>
        <p:spPr>
          <a:xfrm>
            <a:off x="426839" y="668503"/>
            <a:ext cx="850981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i="0" dirty="0">
              <a:effectLst/>
              <a:latin typeface="Pontano Sans" pitchFamily="2" charset="0"/>
            </a:endParaRPr>
          </a:p>
          <a:p>
            <a:endParaRPr lang="fr-FR" b="1" dirty="0">
              <a:latin typeface="Pontano Sans" pitchFamily="2" charset="0"/>
            </a:endParaRPr>
          </a:p>
          <a:p>
            <a:endParaRPr lang="fr-FR" b="1" i="0" dirty="0">
              <a:effectLst/>
              <a:latin typeface="Pontano Sans" pitchFamily="2" charset="0"/>
            </a:endParaRPr>
          </a:p>
          <a:p>
            <a:endParaRPr lang="fr-FR" b="1" dirty="0">
              <a:latin typeface="Pontano Sans" pitchFamily="2" charset="0"/>
            </a:endParaRPr>
          </a:p>
          <a:p>
            <a:endParaRPr lang="fr-FR" b="1" i="0" dirty="0">
              <a:effectLst/>
              <a:latin typeface="Pontano Sans" pitchFamily="2" charset="0"/>
            </a:endParaRP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b="1" i="0" dirty="0">
                <a:effectLst/>
                <a:latin typeface="Pontano Sans" pitchFamily="2" charset="0"/>
              </a:rPr>
              <a:t>1.2. </a:t>
            </a:r>
            <a:r>
              <a:rPr lang="fr-FR" b="1" dirty="0">
                <a:latin typeface="Pontano Sans" pitchFamily="2" charset="0"/>
              </a:rPr>
              <a:t>Les objectifs du site</a:t>
            </a:r>
            <a:r>
              <a:rPr lang="fr-FR" b="1" i="0" dirty="0">
                <a:effectLst/>
                <a:latin typeface="Pontano Sans" pitchFamily="2" charset="0"/>
              </a:rPr>
              <a:t> :</a:t>
            </a: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i="0" dirty="0">
                <a:effectLst/>
                <a:latin typeface="Pontano Sans" pitchFamily="2" charset="0"/>
              </a:rPr>
              <a:t>Il s’agit d’un site vitrine pour présenter l’activité de l’entreprise.</a:t>
            </a:r>
          </a:p>
          <a:p>
            <a:r>
              <a:rPr lang="fr-FR" dirty="0">
                <a:latin typeface="Pontano Sans" pitchFamily="2" charset="0"/>
              </a:rPr>
              <a:t>Mettre en avant le coté « zen », le besoin de s’évader et de souffler.</a:t>
            </a:r>
          </a:p>
          <a:p>
            <a:r>
              <a:rPr lang="fr-FR" i="0" dirty="0">
                <a:effectLst/>
                <a:latin typeface="Pontano Sans" pitchFamily="2" charset="0"/>
              </a:rPr>
              <a:t>La proximité, la disponibilité, les services cartes cadeaux.</a:t>
            </a:r>
          </a:p>
          <a:p>
            <a:endParaRPr lang="fr-FR" dirty="0"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  <a:p>
            <a:r>
              <a:rPr lang="fr-FR" b="1" i="0" dirty="0">
                <a:effectLst/>
                <a:latin typeface="Pontano Sans" pitchFamily="2" charset="0"/>
              </a:rPr>
              <a:t>                                                                               1.3. La cible adressée par le site:</a:t>
            </a: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i="0" dirty="0">
                <a:effectLst/>
                <a:latin typeface="Pontano Sans" pitchFamily="2" charset="0"/>
              </a:rPr>
              <a:t>                                                                               La cible principale est les particuliers.</a:t>
            </a:r>
          </a:p>
          <a:p>
            <a:endParaRPr lang="fr-FR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2ED857-B541-4902-8B95-7430DDF3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83" y="3263418"/>
            <a:ext cx="3199040" cy="39788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4E90E3-1A76-4711-B096-AC91C906C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1" y="3739157"/>
            <a:ext cx="3431733" cy="33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0049B3B-2FB2-4220-8F42-B0DF5828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0996792" cy="6858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764BDFB-FF36-4357-A8C7-98D7DBC3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18" y="0"/>
            <a:ext cx="6771736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36CF612-9998-4F6B-9BC0-4221D9E4D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08" y="0"/>
            <a:ext cx="1099679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D03441-F4BE-4D55-A582-902E43AC8BA4}"/>
              </a:ext>
            </a:extLst>
          </p:cNvPr>
          <p:cNvSpPr/>
          <p:nvPr/>
        </p:nvSpPr>
        <p:spPr>
          <a:xfrm>
            <a:off x="7089198" y="0"/>
            <a:ext cx="619706" cy="6858000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3048A1-8803-41DA-A26E-C844C5C22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858" y="1273979"/>
            <a:ext cx="7782232" cy="48466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625931-F9E6-4A63-913C-B875E075D298}"/>
              </a:ext>
            </a:extLst>
          </p:cNvPr>
          <p:cNvSpPr txBox="1"/>
          <p:nvPr/>
        </p:nvSpPr>
        <p:spPr>
          <a:xfrm>
            <a:off x="3804488" y="1366733"/>
            <a:ext cx="85098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>
                <a:effectLst/>
                <a:latin typeface="Pontano Sans" pitchFamily="2" charset="0"/>
              </a:rPr>
              <a:t>1.4. Objectifs quantitatifs :</a:t>
            </a: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b="1" u="sng" dirty="0">
                <a:latin typeface="Pontano Sans" pitchFamily="2" charset="0"/>
              </a:rPr>
              <a:t>Trafic visé: </a:t>
            </a:r>
          </a:p>
          <a:p>
            <a:endParaRPr lang="fr-FR" b="1" u="sng" dirty="0">
              <a:latin typeface="Pontano Sans" pitchFamily="2" charset="0"/>
            </a:endParaRPr>
          </a:p>
          <a:p>
            <a:pPr algn="l"/>
            <a:r>
              <a:rPr lang="fr-FR" b="1" i="0" dirty="0">
                <a:effectLst/>
                <a:latin typeface="Pontano Sans" pitchFamily="2" charset="0"/>
              </a:rPr>
              <a:t>1) Trafic social – réseaux sociaux</a:t>
            </a:r>
          </a:p>
          <a:p>
            <a:pPr algn="l"/>
            <a:r>
              <a:rPr lang="fr-FR" b="0" i="0" dirty="0">
                <a:effectLst/>
                <a:latin typeface="Pontano Sans" pitchFamily="2" charset="0"/>
              </a:rPr>
              <a:t>Le trafic provenant des réseaux sociaux (Facebook, Twitter…).</a:t>
            </a:r>
          </a:p>
          <a:p>
            <a:pPr algn="l"/>
            <a:r>
              <a:rPr lang="fr-FR" b="0" i="0" dirty="0">
                <a:effectLst/>
                <a:latin typeface="Pontano Sans" pitchFamily="2" charset="0"/>
              </a:rPr>
              <a:t>La publicité payante sur les médias sociaux, comme Facebook </a:t>
            </a:r>
            <a:r>
              <a:rPr lang="fr-FR" b="0" i="0" dirty="0" err="1">
                <a:effectLst/>
                <a:latin typeface="Pontano Sans" pitchFamily="2" charset="0"/>
              </a:rPr>
              <a:t>Ads</a:t>
            </a:r>
            <a:r>
              <a:rPr lang="fr-FR" b="0" i="0" dirty="0">
                <a:effectLst/>
                <a:latin typeface="Pontano Sans" pitchFamily="2" charset="0"/>
              </a:rPr>
              <a:t>, </a:t>
            </a:r>
          </a:p>
          <a:p>
            <a:pPr algn="l"/>
            <a:r>
              <a:rPr lang="fr-FR" b="0" i="0" dirty="0">
                <a:effectLst/>
                <a:latin typeface="Pontano Sans" pitchFamily="2" charset="0"/>
              </a:rPr>
              <a:t>LinkedIn </a:t>
            </a:r>
            <a:r>
              <a:rPr lang="fr-FR" b="0" i="0" dirty="0" err="1">
                <a:effectLst/>
                <a:latin typeface="Pontano Sans" pitchFamily="2" charset="0"/>
              </a:rPr>
              <a:t>ads</a:t>
            </a:r>
            <a:r>
              <a:rPr lang="fr-FR" b="0" i="0" dirty="0">
                <a:effectLst/>
                <a:latin typeface="Pontano Sans" pitchFamily="2" charset="0"/>
              </a:rPr>
              <a:t>  permettront de  booster encore plus le trafic.</a:t>
            </a:r>
          </a:p>
          <a:p>
            <a:endParaRPr lang="fr-FR" dirty="0">
              <a:latin typeface="Pontano Sans" pitchFamily="2" charset="0"/>
            </a:endParaRPr>
          </a:p>
          <a:p>
            <a:pPr algn="l"/>
            <a:r>
              <a:rPr lang="fr-FR" b="1" i="0" dirty="0">
                <a:effectLst/>
                <a:latin typeface="Pontano Sans" pitchFamily="2" charset="0"/>
              </a:rPr>
              <a:t>2) Trafic mail</a:t>
            </a:r>
          </a:p>
          <a:p>
            <a:pPr algn="l"/>
            <a:r>
              <a:rPr lang="fr-FR" dirty="0">
                <a:latin typeface="Pontano Sans" pitchFamily="2" charset="0"/>
              </a:rPr>
              <a:t>R</a:t>
            </a:r>
            <a:r>
              <a:rPr lang="fr-FR" b="0" i="0" dirty="0">
                <a:effectLst/>
                <a:latin typeface="Pontano Sans" pitchFamily="2" charset="0"/>
              </a:rPr>
              <a:t>envoyer l’utilisateur vers un site en ayant recours aux campagnes d’e-mailing. </a:t>
            </a:r>
          </a:p>
          <a:p>
            <a:pPr algn="l"/>
            <a:r>
              <a:rPr lang="fr-FR" b="0" i="0" dirty="0">
                <a:effectLst/>
                <a:latin typeface="Pontano Sans" pitchFamily="2" charset="0"/>
              </a:rPr>
              <a:t>Votre trafic mail augmente dès qu’un client clique sur une newsletter.</a:t>
            </a:r>
          </a:p>
          <a:p>
            <a:endParaRPr lang="fr-FR" dirty="0">
              <a:latin typeface="Pontano Sans" pitchFamily="2" charset="0"/>
            </a:endParaRPr>
          </a:p>
          <a:p>
            <a:r>
              <a:rPr lang="fr-FR" b="1" i="0" dirty="0">
                <a:effectLst/>
                <a:latin typeface="Pontano Sans" pitchFamily="2" charset="0"/>
              </a:rPr>
              <a:t>1.5. Périmè</a:t>
            </a:r>
            <a:r>
              <a:rPr lang="fr-FR" b="1" dirty="0">
                <a:latin typeface="Pontano Sans" pitchFamily="2" charset="0"/>
              </a:rPr>
              <a:t>tre du projet</a:t>
            </a:r>
            <a:r>
              <a:rPr lang="fr-FR" b="1" i="0" dirty="0">
                <a:effectLst/>
                <a:latin typeface="Pontano Sans" pitchFamily="2" charset="0"/>
              </a:rPr>
              <a:t> :</a:t>
            </a: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i="0" dirty="0">
                <a:effectLst/>
                <a:latin typeface="Pontano Sans" pitchFamily="2" charset="0"/>
              </a:rPr>
              <a:t>Site uniquement en langue française,</a:t>
            </a:r>
          </a:p>
          <a:p>
            <a:r>
              <a:rPr lang="fr-FR" dirty="0">
                <a:latin typeface="Pontano Sans" pitchFamily="2" charset="0"/>
              </a:rPr>
              <a:t>Le site doit être responsive.</a:t>
            </a:r>
            <a:endParaRPr lang="fr-FR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48C364-B161-4710-9AE0-9D86EE23E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722" y="861025"/>
            <a:ext cx="2131025" cy="20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5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1DC02A8-B78E-4257-B331-5A0C029E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08" y="21609"/>
            <a:ext cx="1099679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E1AA2-E107-4B7E-8443-5B4236B221E3}"/>
              </a:ext>
            </a:extLst>
          </p:cNvPr>
          <p:cNvSpPr/>
          <p:nvPr/>
        </p:nvSpPr>
        <p:spPr>
          <a:xfrm>
            <a:off x="7700637" y="0"/>
            <a:ext cx="619706" cy="6858000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26403-D31D-4729-842D-ACB3D04542CD}"/>
              </a:ext>
            </a:extLst>
          </p:cNvPr>
          <p:cNvSpPr/>
          <p:nvPr/>
        </p:nvSpPr>
        <p:spPr>
          <a:xfrm>
            <a:off x="5427133" y="2278112"/>
            <a:ext cx="5786420" cy="2035278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256274-6B8F-4F74-83FE-18CB1D288C5A}"/>
              </a:ext>
            </a:extLst>
          </p:cNvPr>
          <p:cNvSpPr txBox="1"/>
          <p:nvPr/>
        </p:nvSpPr>
        <p:spPr>
          <a:xfrm>
            <a:off x="5550173" y="2557087"/>
            <a:ext cx="850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>
                <a:effectLst/>
                <a:latin typeface="Pontano Sans" pitchFamily="2" charset="0"/>
              </a:rPr>
              <a:t>1.6. Description de l’existant:</a:t>
            </a:r>
          </a:p>
          <a:p>
            <a:endParaRPr lang="fr-FR" b="1" dirty="0">
              <a:latin typeface="Pontano Sans" pitchFamily="2" charset="0"/>
            </a:endParaRPr>
          </a:p>
          <a:p>
            <a:r>
              <a:rPr lang="fr-FR" i="0" dirty="0">
                <a:effectLst/>
                <a:latin typeface="Pontano Sans" pitchFamily="2" charset="0"/>
              </a:rPr>
              <a:t>Le nom de domaine est déjà existant.</a:t>
            </a:r>
          </a:p>
          <a:p>
            <a:r>
              <a:rPr lang="fr-FR" i="0" dirty="0">
                <a:effectLst/>
                <a:latin typeface="Pontano Sans" pitchFamily="2" charset="0"/>
              </a:rPr>
              <a:t>Logo, maquette graphique </a:t>
            </a:r>
            <a:r>
              <a:rPr lang="fr-FR" dirty="0">
                <a:latin typeface="Pontano Sans" pitchFamily="2" charset="0"/>
              </a:rPr>
              <a:t>seront fournis dans ce dossier.</a:t>
            </a:r>
            <a:endParaRPr lang="fr-FR" i="0" dirty="0">
              <a:effectLst/>
              <a:latin typeface="Pontano Sans" pitchFamily="2" charset="0"/>
            </a:endParaRPr>
          </a:p>
          <a:p>
            <a:r>
              <a:rPr lang="fr-FR" dirty="0">
                <a:latin typeface="Pontano Sans" pitchFamily="2" charset="0"/>
              </a:rPr>
              <a:t>Des photos sont fournis aussi par l’institut.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45FF24-B6F1-4117-89FD-13403E08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7" y="21609"/>
            <a:ext cx="4792951" cy="6858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71BE8A-6022-4C81-924E-FE726A414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59" y="4644715"/>
            <a:ext cx="2325513" cy="19467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40B1AB6-78F3-4BF4-9B51-36C453EFA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7" y="4519868"/>
            <a:ext cx="4406990" cy="32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2800CA0-FE53-4453-9737-A23A1F95C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4" y="0"/>
            <a:ext cx="2849396" cy="6858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AAA0C0A-8DED-46D5-AFD9-DB123D6BA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-136221"/>
            <a:ext cx="5119521" cy="219147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4F991DF-C1E0-4CED-A9A1-AFC6020C3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65" y="0"/>
            <a:ext cx="1099679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828241-BFF4-4545-AC31-3400FDB04227}"/>
              </a:ext>
            </a:extLst>
          </p:cNvPr>
          <p:cNvSpPr/>
          <p:nvPr/>
        </p:nvSpPr>
        <p:spPr>
          <a:xfrm>
            <a:off x="4504868" y="0"/>
            <a:ext cx="614653" cy="250666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9CA5C8-507B-4CD0-B89F-B3DE3D00CAA4}"/>
              </a:ext>
            </a:extLst>
          </p:cNvPr>
          <p:cNvSpPr/>
          <p:nvPr/>
        </p:nvSpPr>
        <p:spPr>
          <a:xfrm>
            <a:off x="7179206" y="4100052"/>
            <a:ext cx="614653" cy="2757948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52909-8731-433E-A022-B582636F91C8}"/>
              </a:ext>
            </a:extLst>
          </p:cNvPr>
          <p:cNvSpPr/>
          <p:nvPr/>
        </p:nvSpPr>
        <p:spPr>
          <a:xfrm>
            <a:off x="4956836" y="1000791"/>
            <a:ext cx="3913512" cy="823805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2707D-DAF9-4795-B8FD-183D6E1BE7AF}"/>
              </a:ext>
            </a:extLst>
          </p:cNvPr>
          <p:cNvSpPr/>
          <p:nvPr/>
        </p:nvSpPr>
        <p:spPr>
          <a:xfrm>
            <a:off x="2487594" y="2465679"/>
            <a:ext cx="8249231" cy="1634373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5234F6-3B66-4F65-BEBE-4F71E902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508" y="814682"/>
            <a:ext cx="10515600" cy="1325563"/>
          </a:xfrm>
        </p:spPr>
        <p:txBody>
          <a:bodyPr/>
          <a:lstStyle/>
          <a:p>
            <a:r>
              <a:rPr lang="fr-FR" dirty="0">
                <a:latin typeface="Pontano Sans" pitchFamily="2" charset="0"/>
              </a:rPr>
              <a:t>Sites références: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9AEAF6-90F5-46A7-9B60-8691FE3A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95" y="2506662"/>
            <a:ext cx="10515600" cy="4351338"/>
          </a:xfrm>
        </p:spPr>
        <p:txBody>
          <a:bodyPr/>
          <a:lstStyle/>
          <a:p>
            <a:r>
              <a:rPr lang="fr-FR" dirty="0"/>
              <a:t>Harmonie des sens: </a:t>
            </a:r>
            <a:r>
              <a:rPr lang="fr-FR" dirty="0">
                <a:hlinkClick r:id="rId5"/>
              </a:rPr>
              <a:t>https://www.sensharmonie.com/</a:t>
            </a:r>
            <a:endParaRPr lang="fr-FR" dirty="0"/>
          </a:p>
          <a:p>
            <a:r>
              <a:rPr lang="fr-FR" dirty="0"/>
              <a:t>Maia massage: </a:t>
            </a:r>
            <a:r>
              <a:rPr lang="fr-FR" dirty="0">
                <a:hlinkClick r:id="rId6"/>
              </a:rPr>
              <a:t>https://maia-massages.fr/</a:t>
            </a:r>
            <a:endParaRPr lang="fr-FR" dirty="0"/>
          </a:p>
          <a:p>
            <a:r>
              <a:rPr lang="fr-FR" dirty="0"/>
              <a:t>Esprits corps: </a:t>
            </a:r>
            <a:r>
              <a:rPr lang="fr-FR" dirty="0">
                <a:hlinkClick r:id="rId7"/>
              </a:rPr>
              <a:t>https://www.espritcorps.fr/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0740B3-12FB-4B24-9DC6-D382A0C1A8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38" y="5087405"/>
            <a:ext cx="3211939" cy="1634374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FC96892E-F9AA-4701-9E11-C2D51FEE713A}"/>
              </a:ext>
            </a:extLst>
          </p:cNvPr>
          <p:cNvSpPr txBox="1">
            <a:spLocks/>
          </p:cNvSpPr>
          <p:nvPr/>
        </p:nvSpPr>
        <p:spPr>
          <a:xfrm>
            <a:off x="183556" y="2432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latin typeface="Hensa" panose="00000500000000000000" pitchFamily="50" charset="0"/>
              </a:rPr>
              <a:t>Benchmark:</a:t>
            </a:r>
          </a:p>
        </p:txBody>
      </p:sp>
    </p:spTree>
    <p:extLst>
      <p:ext uri="{BB962C8B-B14F-4D97-AF65-F5344CB8AC3E}">
        <p14:creationId xmlns:p14="http://schemas.microsoft.com/office/powerpoint/2010/main" val="52422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FD17B50-B1B5-4D93-9C2D-36B9D8DB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08" y="0"/>
            <a:ext cx="1099679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771959-FCED-4D84-ADB3-DDAAF099F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7159889" cy="3657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B5725-39CA-4C89-91AF-541B6E9E5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09" y="3200400"/>
            <a:ext cx="6989391" cy="3657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978E11-17B4-4590-AE5D-AE934D638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2" y="3937773"/>
            <a:ext cx="5377783" cy="264005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22EF9F-5D03-41A8-A4A7-AE2B13773900}"/>
              </a:ext>
            </a:extLst>
          </p:cNvPr>
          <p:cNvSpPr txBox="1"/>
          <p:nvPr/>
        </p:nvSpPr>
        <p:spPr>
          <a:xfrm>
            <a:off x="9486687" y="762713"/>
            <a:ext cx="2960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Pontano Sans" pitchFamily="2" charset="0"/>
              </a:rPr>
              <a:t>Des galets,</a:t>
            </a:r>
          </a:p>
          <a:p>
            <a:r>
              <a:rPr lang="fr-FR" sz="2800" dirty="0">
                <a:latin typeface="Pontano Sans" pitchFamily="2" charset="0"/>
              </a:rPr>
              <a:t>Des roses,</a:t>
            </a:r>
          </a:p>
          <a:p>
            <a:r>
              <a:rPr lang="fr-FR" sz="2800" dirty="0">
                <a:latin typeface="Pontano Sans" pitchFamily="2" charset="0"/>
              </a:rPr>
              <a:t>Des lotus,</a:t>
            </a:r>
          </a:p>
          <a:p>
            <a:r>
              <a:rPr lang="fr-FR" sz="2800" dirty="0">
                <a:latin typeface="Pontano Sans" pitchFamily="2" charset="0"/>
              </a:rPr>
              <a:t>Du bonheur </a:t>
            </a:r>
            <a:r>
              <a:rPr lang="fr-FR" sz="2000" dirty="0">
                <a:latin typeface="Pontano Sans" pitchFamily="2" charset="0"/>
              </a:rPr>
              <a:t>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BD023B-B5CB-45FC-B633-6F1168395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19" y="752168"/>
            <a:ext cx="1801970" cy="16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10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8F6D79D8-E721-4361-B1C1-4859B0303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8108"/>
            <a:ext cx="9144000" cy="13415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5ED708B-48C8-42EE-A626-00D85D726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8297" y="-221546"/>
            <a:ext cx="10733711" cy="70783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6B1D93-CBD3-4F8C-8DA3-264127D39D1A}"/>
              </a:ext>
            </a:extLst>
          </p:cNvPr>
          <p:cNvSpPr/>
          <p:nvPr/>
        </p:nvSpPr>
        <p:spPr>
          <a:xfrm>
            <a:off x="309965" y="1713138"/>
            <a:ext cx="883404" cy="517463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F6E06-CCCD-4C81-8220-AF2614D57683}"/>
              </a:ext>
            </a:extLst>
          </p:cNvPr>
          <p:cNvSpPr/>
          <p:nvPr/>
        </p:nvSpPr>
        <p:spPr>
          <a:xfrm>
            <a:off x="309966" y="1162996"/>
            <a:ext cx="2340243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469576-5D4E-4508-875C-FBC11717476F}"/>
              </a:ext>
            </a:extLst>
          </p:cNvPr>
          <p:cNvSpPr/>
          <p:nvPr/>
        </p:nvSpPr>
        <p:spPr>
          <a:xfrm>
            <a:off x="305387" y="4378760"/>
            <a:ext cx="1457896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DBBDDE-44D4-4747-BBC0-F096294A4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3958" y="228488"/>
            <a:ext cx="9144000" cy="1437969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latin typeface="Hensa" panose="00000500000000000000" pitchFamily="50" charset="0"/>
              </a:rPr>
              <a:t>2</a:t>
            </a:r>
            <a:r>
              <a:rPr lang="fr-FR" sz="4000" b="1" i="0" dirty="0">
                <a:effectLst/>
                <a:latin typeface="Hensa" panose="00000500000000000000" pitchFamily="50" charset="0"/>
              </a:rPr>
              <a:t>. </a:t>
            </a:r>
            <a:r>
              <a:rPr lang="fr-FR" sz="4000" b="1" dirty="0">
                <a:latin typeface="Hensa" panose="00000500000000000000" pitchFamily="50" charset="0"/>
              </a:rPr>
              <a:t>Description graphique et ergonomique</a:t>
            </a:r>
            <a:br>
              <a:rPr lang="fr-FR" b="1" i="0" dirty="0">
                <a:solidFill>
                  <a:srgbClr val="7C7B7B"/>
                </a:solidFill>
                <a:effectLst/>
                <a:latin typeface="Roboto" panose="020B0604020202020204" pitchFamily="2" charset="0"/>
              </a:rPr>
            </a:br>
            <a:endParaRPr lang="fr-FR" dirty="0">
              <a:latin typeface="Pontano San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D288DD-DDE1-4650-AF07-2DC488B63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889" y="5305353"/>
            <a:ext cx="2764761" cy="140683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625931-F9E6-4A63-913C-B875E075D298}"/>
              </a:ext>
            </a:extLst>
          </p:cNvPr>
          <p:cNvSpPr txBox="1"/>
          <p:nvPr/>
        </p:nvSpPr>
        <p:spPr>
          <a:xfrm>
            <a:off x="318350" y="1292865"/>
            <a:ext cx="850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Pontano Sans" pitchFamily="2" charset="0"/>
              </a:rPr>
              <a:t>2</a:t>
            </a:r>
            <a:r>
              <a:rPr lang="fr-FR" b="1" i="0" dirty="0">
                <a:effectLst/>
                <a:latin typeface="Pontano Sans" pitchFamily="2" charset="0"/>
              </a:rPr>
              <a:t>.1. </a:t>
            </a:r>
            <a:r>
              <a:rPr lang="fr-FR" b="1" dirty="0">
                <a:latin typeface="Pontano Sans" pitchFamily="2" charset="0"/>
              </a:rPr>
              <a:t>Charte graphique</a:t>
            </a:r>
            <a:r>
              <a:rPr lang="fr-FR" b="1" i="0" dirty="0">
                <a:effectLst/>
                <a:latin typeface="Pontano Sans" pitchFamily="2" charset="0"/>
              </a:rPr>
              <a:t> :</a:t>
            </a:r>
          </a:p>
          <a:p>
            <a:endParaRPr lang="fr-FR" b="1" dirty="0">
              <a:latin typeface="Pontano Sans" pitchFamily="2" charset="0"/>
            </a:endParaRPr>
          </a:p>
          <a:p>
            <a:endParaRPr lang="fr-FR" i="0" dirty="0">
              <a:effectLst/>
              <a:latin typeface="Pontano Sans" pitchFamily="2" charset="0"/>
            </a:endParaRPr>
          </a:p>
          <a:p>
            <a:endParaRPr lang="fr-FR" dirty="0">
              <a:latin typeface="Pontano San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0EEA9E-EC6B-4503-ADCF-112FACF15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176" y="4409584"/>
            <a:ext cx="835224" cy="8291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6D2A3C4-6D2B-4FD3-BAAE-8F7197A734DC}"/>
              </a:ext>
            </a:extLst>
          </p:cNvPr>
          <p:cNvSpPr txBox="1"/>
          <p:nvPr/>
        </p:nvSpPr>
        <p:spPr>
          <a:xfrm>
            <a:off x="364061" y="4564226"/>
            <a:ext cx="185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Pontano Sans" pitchFamily="2" charset="0"/>
              </a:rPr>
              <a:t>Fav</a:t>
            </a:r>
            <a:r>
              <a:rPr lang="fr-FR" sz="2000" dirty="0">
                <a:latin typeface="Pontano Sans" pitchFamily="2" charset="0"/>
              </a:rPr>
              <a:t>-icone: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3A4B334-E218-4B37-A4DF-1FCBD380CC67}"/>
              </a:ext>
            </a:extLst>
          </p:cNvPr>
          <p:cNvSpPr txBox="1"/>
          <p:nvPr/>
        </p:nvSpPr>
        <p:spPr>
          <a:xfrm>
            <a:off x="318351" y="1729043"/>
            <a:ext cx="185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Pontano Sans" pitchFamily="2" charset="0"/>
              </a:rPr>
              <a:t>Logo: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81D23B-2731-45CC-8C78-C5573B2E5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80" y="1996591"/>
            <a:ext cx="11025440" cy="28624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0F173C-BE79-47C0-A996-3DC707BF831C}"/>
              </a:ext>
            </a:extLst>
          </p:cNvPr>
          <p:cNvSpPr/>
          <p:nvPr/>
        </p:nvSpPr>
        <p:spPr>
          <a:xfrm>
            <a:off x="305387" y="5625717"/>
            <a:ext cx="1457896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37FBA79-1B60-44CF-9589-8E2F3152C69F}"/>
              </a:ext>
            </a:extLst>
          </p:cNvPr>
          <p:cNvSpPr txBox="1"/>
          <p:nvPr/>
        </p:nvSpPr>
        <p:spPr>
          <a:xfrm>
            <a:off x="396685" y="5808713"/>
            <a:ext cx="185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Pontano Sans" pitchFamily="2" charset="0"/>
              </a:rPr>
              <a:t>icones: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CD56E98-389E-437A-9310-EFAE9E03C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81" y="4940296"/>
            <a:ext cx="1202785" cy="17432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9A3CC9B-B3B2-42B9-8B6B-C3F6B4FCE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6" y="4940296"/>
            <a:ext cx="1202785" cy="174322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41100B1-58EB-4527-A182-5A363C39E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64" y="4921675"/>
            <a:ext cx="1235409" cy="17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DADE12B1-88C4-4029-8DAA-93B3A66F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08" y="-12786"/>
            <a:ext cx="10996792" cy="6858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974DC03-07D0-4328-B448-F77309B3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7422" y="1460270"/>
            <a:ext cx="7005484" cy="378997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35B1477-24E1-4A63-A497-447FD9CB2326}"/>
              </a:ext>
            </a:extLst>
          </p:cNvPr>
          <p:cNvSpPr/>
          <p:nvPr/>
        </p:nvSpPr>
        <p:spPr>
          <a:xfrm>
            <a:off x="6096000" y="248588"/>
            <a:ext cx="2218372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2ED7FC-B710-4512-B46C-E1F0E9EB7999}"/>
              </a:ext>
            </a:extLst>
          </p:cNvPr>
          <p:cNvSpPr/>
          <p:nvPr/>
        </p:nvSpPr>
        <p:spPr>
          <a:xfrm>
            <a:off x="436337" y="231950"/>
            <a:ext cx="2218372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253F9E0-D2B8-47BF-AA11-5EE9CD35E0F7}"/>
              </a:ext>
            </a:extLst>
          </p:cNvPr>
          <p:cNvSpPr txBox="1"/>
          <p:nvPr/>
        </p:nvSpPr>
        <p:spPr>
          <a:xfrm>
            <a:off x="583222" y="431584"/>
            <a:ext cx="221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Pontano Sans" pitchFamily="2" charset="0"/>
              </a:rPr>
              <a:t>Couleurs du site: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DA0172A-BDF1-41A4-9F7F-D5D6860971C9}"/>
              </a:ext>
            </a:extLst>
          </p:cNvPr>
          <p:cNvSpPr txBox="1"/>
          <p:nvPr/>
        </p:nvSpPr>
        <p:spPr>
          <a:xfrm>
            <a:off x="6242886" y="431584"/>
            <a:ext cx="221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Pontano Sans" pitchFamily="2" charset="0"/>
              </a:rPr>
              <a:t>Typographies: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0FFF735-3224-409A-867C-48BE1534B6FA}"/>
              </a:ext>
            </a:extLst>
          </p:cNvPr>
          <p:cNvGrpSpPr/>
          <p:nvPr/>
        </p:nvGrpSpPr>
        <p:grpSpPr>
          <a:xfrm>
            <a:off x="6096000" y="4169961"/>
            <a:ext cx="7317104" cy="2205038"/>
            <a:chOff x="7097788" y="1429076"/>
            <a:chExt cx="6158579" cy="185591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15B47CF-245E-4846-B2F4-964791C2C0FE}"/>
                </a:ext>
              </a:extLst>
            </p:cNvPr>
            <p:cNvSpPr txBox="1"/>
            <p:nvPr/>
          </p:nvSpPr>
          <p:spPr>
            <a:xfrm>
              <a:off x="7161989" y="2084659"/>
              <a:ext cx="609437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0" i="0" dirty="0">
                  <a:effectLst/>
                  <a:latin typeface="Hensa" panose="00000500000000000000" pitchFamily="50" charset="0"/>
                </a:rPr>
                <a:t>A B C D E F G H I J K L M N O P Q R S T U V W X Y Z   </a:t>
              </a:r>
            </a:p>
            <a:p>
              <a:r>
                <a:rPr lang="fr-FR" b="0" i="0" dirty="0">
                  <a:effectLst/>
                  <a:latin typeface="Hensa" panose="00000500000000000000" pitchFamily="50" charset="0"/>
                </a:rPr>
                <a:t>À È É Ê « » ? ! : ; , . &lt; &gt;</a:t>
              </a:r>
              <a:br>
                <a:rPr lang="fr-FR" dirty="0">
                  <a:latin typeface="Hensa" panose="00000500000000000000" pitchFamily="50" charset="0"/>
                </a:rPr>
              </a:br>
              <a:r>
                <a:rPr lang="fr-FR" b="0" i="0" dirty="0">
                  <a:effectLst/>
                  <a:latin typeface="Hensa" panose="00000500000000000000" pitchFamily="50" charset="0"/>
                </a:rPr>
                <a:t>a b c d e f g h i j k l m n o p q r s t u v w x y z  </a:t>
              </a:r>
            </a:p>
            <a:p>
              <a:r>
                <a:rPr lang="fr-FR" b="0" i="0" dirty="0">
                  <a:effectLst/>
                  <a:latin typeface="Hensa" panose="00000500000000000000" pitchFamily="50" charset="0"/>
                </a:rPr>
                <a:t>1 2 3 4 5 6 7 8 9 0</a:t>
              </a:r>
              <a:endParaRPr lang="fr-FR" dirty="0">
                <a:latin typeface="Hensa" panose="00000500000000000000" pitchFamily="50" charset="0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A5EAA36-6466-4C38-BAFA-B77BBA086D18}"/>
                </a:ext>
              </a:extLst>
            </p:cNvPr>
            <p:cNvSpPr txBox="1"/>
            <p:nvPr/>
          </p:nvSpPr>
          <p:spPr>
            <a:xfrm>
              <a:off x="7097788" y="1429076"/>
              <a:ext cx="2313655" cy="523220"/>
            </a:xfrm>
            <a:prstGeom prst="rect">
              <a:avLst/>
            </a:prstGeom>
            <a:solidFill>
              <a:srgbClr val="D3C0E2"/>
            </a:solidFill>
          </p:spPr>
          <p:txBody>
            <a:bodyPr wrap="square">
              <a:spAutoFit/>
            </a:bodyPr>
            <a:lstStyle/>
            <a:p>
              <a:r>
                <a:rPr lang="fr-FR" sz="2800" dirty="0" err="1">
                  <a:latin typeface="Hensa" panose="00000500000000000000" pitchFamily="50" charset="0"/>
                </a:rPr>
                <a:t>Hensa</a:t>
              </a:r>
              <a:endParaRPr lang="fr-FR" sz="2800" dirty="0">
                <a:latin typeface="Hensa" panose="00000500000000000000" pitchFamily="50" charset="0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8E11422-DA34-42FE-B5C3-6BC0663D7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3" y="1102699"/>
            <a:ext cx="2504348" cy="216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25CFDCC-0189-49FB-A99E-C6E278989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3" y="2249838"/>
            <a:ext cx="2504348" cy="216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EAA19D0-D153-4C8B-B670-188C4BEC6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18" y="3344586"/>
            <a:ext cx="2504348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1CBAA13-24C5-4FE5-B532-984FF72A54EF}"/>
              </a:ext>
            </a:extLst>
          </p:cNvPr>
          <p:cNvSpPr/>
          <p:nvPr/>
        </p:nvSpPr>
        <p:spPr>
          <a:xfrm>
            <a:off x="3387210" y="2259280"/>
            <a:ext cx="2218372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085889-D005-4027-8C22-B6984980C9DE}"/>
              </a:ext>
            </a:extLst>
          </p:cNvPr>
          <p:cNvSpPr/>
          <p:nvPr/>
        </p:nvSpPr>
        <p:spPr>
          <a:xfrm>
            <a:off x="3387210" y="3376229"/>
            <a:ext cx="2218372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DC1886-40CF-4B26-A4B3-75859CBFA7A9}"/>
              </a:ext>
            </a:extLst>
          </p:cNvPr>
          <p:cNvSpPr/>
          <p:nvPr/>
        </p:nvSpPr>
        <p:spPr>
          <a:xfrm>
            <a:off x="3387210" y="4498962"/>
            <a:ext cx="2218372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A2EA4-0AFF-4030-A71C-55DE5610AE92}"/>
              </a:ext>
            </a:extLst>
          </p:cNvPr>
          <p:cNvSpPr/>
          <p:nvPr/>
        </p:nvSpPr>
        <p:spPr>
          <a:xfrm>
            <a:off x="3387210" y="5583225"/>
            <a:ext cx="2218372" cy="766102"/>
          </a:xfrm>
          <a:prstGeom prst="rect">
            <a:avLst/>
          </a:prstGeom>
          <a:solidFill>
            <a:srgbClr val="F48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C5B4E29-F79C-4FFC-9C33-93020637B45F}"/>
              </a:ext>
            </a:extLst>
          </p:cNvPr>
          <p:cNvGrpSpPr/>
          <p:nvPr/>
        </p:nvGrpSpPr>
        <p:grpSpPr>
          <a:xfrm>
            <a:off x="6115067" y="1907420"/>
            <a:ext cx="6151055" cy="1561238"/>
            <a:chOff x="7105312" y="1600639"/>
            <a:chExt cx="6151055" cy="156123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10ED6BA-DD13-49F5-B1FE-1A35F4ACD371}"/>
                </a:ext>
              </a:extLst>
            </p:cNvPr>
            <p:cNvSpPr txBox="1"/>
            <p:nvPr/>
          </p:nvSpPr>
          <p:spPr>
            <a:xfrm>
              <a:off x="7161989" y="2084659"/>
              <a:ext cx="609437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0" i="0" dirty="0">
                  <a:effectLst/>
                  <a:latin typeface="Pontano Sans" pitchFamily="2" charset="0"/>
                </a:rPr>
                <a:t>A B C D E F G H I J K L M N O P Q R S T U V W X Y Z   </a:t>
              </a:r>
            </a:p>
            <a:p>
              <a:r>
                <a:rPr lang="fr-FR" sz="1600" b="0" i="0" dirty="0">
                  <a:effectLst/>
                  <a:latin typeface="Pontano Sans" pitchFamily="2" charset="0"/>
                </a:rPr>
                <a:t>À È É Ê « » ? ! : ; , . &lt; &gt;</a:t>
              </a:r>
              <a:br>
                <a:rPr lang="fr-FR" sz="1600" dirty="0">
                  <a:latin typeface="Pontano Sans" pitchFamily="2" charset="0"/>
                </a:rPr>
              </a:br>
              <a:r>
                <a:rPr lang="fr-FR" sz="1600" b="0" i="0" dirty="0">
                  <a:effectLst/>
                  <a:latin typeface="Pontano Sans" pitchFamily="2" charset="0"/>
                </a:rPr>
                <a:t>a b c d e f g h i j k l m n o p q r s t u v w x y z  </a:t>
              </a:r>
            </a:p>
            <a:p>
              <a:r>
                <a:rPr lang="fr-FR" sz="1600" b="0" i="0" dirty="0">
                  <a:effectLst/>
                  <a:latin typeface="Pontano Sans" pitchFamily="2" charset="0"/>
                </a:rPr>
                <a:t>1 2 3 4 5 6 7 8 9 0</a:t>
              </a:r>
              <a:endParaRPr lang="fr-FR" sz="1600" dirty="0">
                <a:latin typeface="Pontano Sans" pitchFamily="2" charset="0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B525927-5C5F-4BDB-9D96-5B0419422242}"/>
                </a:ext>
              </a:extLst>
            </p:cNvPr>
            <p:cNvSpPr txBox="1"/>
            <p:nvPr/>
          </p:nvSpPr>
          <p:spPr>
            <a:xfrm>
              <a:off x="7105312" y="1600639"/>
              <a:ext cx="2500581" cy="369332"/>
            </a:xfrm>
            <a:prstGeom prst="rect">
              <a:avLst/>
            </a:prstGeom>
            <a:solidFill>
              <a:srgbClr val="D3C0E2"/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Pontano Sans" pitchFamily="2" charset="0"/>
                </a:rPr>
                <a:t>PONTANO sans ms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18EC9E5-21FB-4047-95E1-D25B5521E9C4}"/>
              </a:ext>
            </a:extLst>
          </p:cNvPr>
          <p:cNvSpPr txBox="1"/>
          <p:nvPr/>
        </p:nvSpPr>
        <p:spPr>
          <a:xfrm>
            <a:off x="3761372" y="2442276"/>
            <a:ext cx="1399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Pontano Sans" pitchFamily="2" charset="0"/>
              </a:rPr>
              <a:t>#6D443E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023851C-09B6-4929-A2FF-D055A4F3C638}"/>
              </a:ext>
            </a:extLst>
          </p:cNvPr>
          <p:cNvSpPr txBox="1"/>
          <p:nvPr/>
        </p:nvSpPr>
        <p:spPr>
          <a:xfrm>
            <a:off x="3761372" y="3559225"/>
            <a:ext cx="1399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Pontano Sans" pitchFamily="2" charset="0"/>
              </a:rPr>
              <a:t>#F48498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4239654-D2E8-4F75-A283-60356B853614}"/>
              </a:ext>
            </a:extLst>
          </p:cNvPr>
          <p:cNvSpPr txBox="1"/>
          <p:nvPr/>
        </p:nvSpPr>
        <p:spPr>
          <a:xfrm>
            <a:off x="3789977" y="4748814"/>
            <a:ext cx="1399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Pontano Sans" pitchFamily="2" charset="0"/>
              </a:rPr>
              <a:t>#B29999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CCE33E0-09B0-490D-B256-DEDDD7E6511E}"/>
              </a:ext>
            </a:extLst>
          </p:cNvPr>
          <p:cNvSpPr txBox="1"/>
          <p:nvPr/>
        </p:nvSpPr>
        <p:spPr>
          <a:xfrm>
            <a:off x="3744365" y="5766221"/>
            <a:ext cx="1399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Pontano Sans" pitchFamily="2" charset="0"/>
              </a:rPr>
              <a:t>#E9DFF0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61CFBE-9AE9-40C0-87AC-B8F223172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14" y="4360105"/>
            <a:ext cx="2504348" cy="216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8861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9623</TotalTime>
  <Words>636</Words>
  <Application>Microsoft Office PowerPoint</Application>
  <PresentationFormat>Grand écran</PresentationFormat>
  <Paragraphs>122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Hensa</vt:lpstr>
      <vt:lpstr>Pontano Sans</vt:lpstr>
      <vt:lpstr>Roboto</vt:lpstr>
      <vt:lpstr>Thème Office</vt:lpstr>
      <vt:lpstr>Cahier des charges du projet  </vt:lpstr>
      <vt:lpstr>1. Présentation d’ensemble du projet </vt:lpstr>
      <vt:lpstr>Présentation PowerPoint</vt:lpstr>
      <vt:lpstr>Présentation PowerPoint</vt:lpstr>
      <vt:lpstr>Présentation PowerPoint</vt:lpstr>
      <vt:lpstr>Sites références:</vt:lpstr>
      <vt:lpstr>Présentation PowerPoint</vt:lpstr>
      <vt:lpstr>2. Description graphique et ergonomique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Charte  Graphique</dc:title>
  <dc:creator>acs</dc:creator>
  <cp:lastModifiedBy>acs</cp:lastModifiedBy>
  <cp:revision>121</cp:revision>
  <dcterms:created xsi:type="dcterms:W3CDTF">2021-01-13T13:14:08Z</dcterms:created>
  <dcterms:modified xsi:type="dcterms:W3CDTF">2021-05-25T07:03:36Z</dcterms:modified>
</cp:coreProperties>
</file>